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04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rive.google.com/drive/u/0/folders/1URBIDigw3x61_zgymSsy7HlOB9lJ34z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379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Smart Energy Consumption Analysis and Prediction Using Machine Learning with Device-Level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90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comprehensive machine learning approach to intelligent energy monitoring and optimization</a:t>
            </a: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A30BE5-46C2-7F2B-40B3-6C5A6021FBF2}"/>
              </a:ext>
            </a:extLst>
          </p:cNvPr>
          <p:cNvSpPr txBox="1"/>
          <p:nvPr/>
        </p:nvSpPr>
        <p:spPr>
          <a:xfrm>
            <a:off x="6280190" y="5876693"/>
            <a:ext cx="7078971" cy="494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0"/>
              </a:lnSpc>
            </a:pPr>
            <a:r>
              <a:rPr lang="en-US" sz="3200" dirty="0">
                <a:solidFill>
                  <a:srgbClr val="2C3249"/>
                </a:solidFill>
                <a:latin typeface="Martel Sans" pitchFamily="34" charset="0"/>
                <a:cs typeface="Martel Sans" pitchFamily="34" charset="-120"/>
              </a:rPr>
              <a:t>- MOHAMED NABIL HUSSAIN Z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E1DDAE-2A86-B751-D3AF-41FB1CF179F0}"/>
              </a:ext>
            </a:extLst>
          </p:cNvPr>
          <p:cNvSpPr/>
          <p:nvPr/>
        </p:nvSpPr>
        <p:spPr>
          <a:xfrm>
            <a:off x="12823902" y="7683190"/>
            <a:ext cx="1683835" cy="494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2538" y="381121"/>
            <a:ext cx="1363590" cy="274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6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052539" y="539830"/>
            <a:ext cx="9892644" cy="67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Enhancements &amp; Conclusion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52539" y="1177529"/>
            <a:ext cx="3816451" cy="40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052538" y="1687712"/>
            <a:ext cx="9407306" cy="1673524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1052538" y="1672472"/>
            <a:ext cx="9407306" cy="11540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7" name="Shape 5"/>
          <p:cNvSpPr/>
          <p:nvPr/>
        </p:nvSpPr>
        <p:spPr>
          <a:xfrm>
            <a:off x="2979029" y="1517690"/>
            <a:ext cx="763131" cy="643941"/>
          </a:xfrm>
          <a:prstGeom prst="roundRect">
            <a:avLst>
              <a:gd name="adj" fmla="val 268813"/>
            </a:avLst>
          </a:prstGeom>
          <a:solidFill>
            <a:srgbClr val="437066"/>
          </a:solidFill>
          <a:ln/>
        </p:spPr>
      </p:sp>
      <p:sp>
        <p:nvSpPr>
          <p:cNvPr id="8" name="Text 6"/>
          <p:cNvSpPr/>
          <p:nvPr/>
        </p:nvSpPr>
        <p:spPr>
          <a:xfrm>
            <a:off x="3081066" y="1602701"/>
            <a:ext cx="305304" cy="32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26" y="1971200"/>
            <a:ext cx="3180197" cy="335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Cloud Deployment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81126" y="2261712"/>
            <a:ext cx="8830351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Scale system using AWS or GCP infrastructure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52538" y="2855120"/>
            <a:ext cx="9407306" cy="1673524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1052538" y="2839880"/>
            <a:ext cx="9407306" cy="11540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3" name="Shape 11"/>
          <p:cNvSpPr/>
          <p:nvPr/>
        </p:nvSpPr>
        <p:spPr>
          <a:xfrm>
            <a:off x="2979029" y="2685097"/>
            <a:ext cx="763131" cy="643941"/>
          </a:xfrm>
          <a:prstGeom prst="roundRect">
            <a:avLst>
              <a:gd name="adj" fmla="val 268813"/>
            </a:avLst>
          </a:prstGeom>
          <a:solidFill>
            <a:srgbClr val="437066"/>
          </a:solidFill>
          <a:ln/>
        </p:spPr>
      </p:sp>
      <p:sp>
        <p:nvSpPr>
          <p:cNvPr id="14" name="Text 12"/>
          <p:cNvSpPr/>
          <p:nvPr/>
        </p:nvSpPr>
        <p:spPr>
          <a:xfrm>
            <a:off x="3081066" y="2770109"/>
            <a:ext cx="305304" cy="32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81126" y="3138607"/>
            <a:ext cx="3180197" cy="335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IoT Integration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81126" y="3429120"/>
            <a:ext cx="8830351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 live sensors for real-time data streams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052538" y="4007288"/>
            <a:ext cx="9407306" cy="115400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9" name="Shape 17"/>
          <p:cNvSpPr/>
          <p:nvPr/>
        </p:nvSpPr>
        <p:spPr>
          <a:xfrm>
            <a:off x="2979029" y="3852505"/>
            <a:ext cx="763131" cy="643941"/>
          </a:xfrm>
          <a:prstGeom prst="roundRect">
            <a:avLst>
              <a:gd name="adj" fmla="val 268813"/>
            </a:avLst>
          </a:prstGeom>
          <a:solidFill>
            <a:srgbClr val="437066"/>
          </a:solidFill>
          <a:ln/>
        </p:spPr>
      </p:sp>
      <p:sp>
        <p:nvSpPr>
          <p:cNvPr id="20" name="Text 18"/>
          <p:cNvSpPr/>
          <p:nvPr/>
        </p:nvSpPr>
        <p:spPr>
          <a:xfrm>
            <a:off x="3081066" y="3937517"/>
            <a:ext cx="305304" cy="32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81126" y="4306015"/>
            <a:ext cx="3180197" cy="335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Mobile Platform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81126" y="4596528"/>
            <a:ext cx="8830351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 native iOS and Android applications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081066" y="5104925"/>
            <a:ext cx="305304" cy="32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81126" y="5763936"/>
            <a:ext cx="8830351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32835" y="5098331"/>
            <a:ext cx="10616499" cy="663297"/>
          </a:xfrm>
          <a:prstGeom prst="roundRect">
            <a:avLst>
              <a:gd name="adj" fmla="val 7181"/>
            </a:avLst>
          </a:prstGeom>
          <a:solidFill>
            <a:srgbClr val="CFE2DE"/>
          </a:solidFill>
          <a:ln/>
        </p:spPr>
      </p:sp>
      <p:sp>
        <p:nvSpPr>
          <p:cNvPr id="31" name="Text 28"/>
          <p:cNvSpPr/>
          <p:nvPr/>
        </p:nvSpPr>
        <p:spPr>
          <a:xfrm>
            <a:off x="1181126" y="5329847"/>
            <a:ext cx="8326584" cy="686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 demonstration </a:t>
            </a:r>
            <a:r>
              <a:rPr lang="en-US" sz="16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–</a:t>
            </a:r>
            <a:endParaRPr lang="en-US" sz="1600" dirty="0"/>
          </a:p>
        </p:txBody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897" y="226976"/>
            <a:ext cx="2703314" cy="4657324"/>
          </a:xfrm>
          <a:prstGeom prst="rect">
            <a:avLst/>
          </a:prstGeom>
        </p:spPr>
      </p:pic>
      <p:sp>
        <p:nvSpPr>
          <p:cNvPr id="33" name="Shape 29"/>
          <p:cNvSpPr/>
          <p:nvPr/>
        </p:nvSpPr>
        <p:spPr>
          <a:xfrm>
            <a:off x="932835" y="6344480"/>
            <a:ext cx="13318424" cy="45719"/>
          </a:xfrm>
          <a:prstGeom prst="rect">
            <a:avLst/>
          </a:prstGeom>
          <a:solidFill>
            <a:srgbClr val="2C3249">
              <a:alpha val="50000"/>
            </a:srgbClr>
          </a:solidFill>
          <a:ln/>
        </p:spPr>
      </p:sp>
      <p:sp>
        <p:nvSpPr>
          <p:cNvPr id="34" name="Text 30"/>
          <p:cNvSpPr/>
          <p:nvPr/>
        </p:nvSpPr>
        <p:spPr>
          <a:xfrm>
            <a:off x="1727259" y="67703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5" name="Text 31"/>
          <p:cNvSpPr/>
          <p:nvPr/>
        </p:nvSpPr>
        <p:spPr>
          <a:xfrm>
            <a:off x="5573503" y="6999609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Questions?</a:t>
            </a:r>
            <a:endParaRPr lang="en-US" sz="2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515169-6F0C-DBA4-7073-CC1A256E5862}"/>
              </a:ext>
            </a:extLst>
          </p:cNvPr>
          <p:cNvSpPr/>
          <p:nvPr/>
        </p:nvSpPr>
        <p:spPr>
          <a:xfrm>
            <a:off x="12894257" y="7738545"/>
            <a:ext cx="1683835" cy="494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850645-EB3C-110C-C1D8-84E4723C6ED7}"/>
              </a:ext>
            </a:extLst>
          </p:cNvPr>
          <p:cNvSpPr txBox="1"/>
          <p:nvPr/>
        </p:nvSpPr>
        <p:spPr>
          <a:xfrm>
            <a:off x="3524228" y="5199117"/>
            <a:ext cx="8117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https://drive.google.com/drive/u/0/folders/1URBIDigw3x61_zgymSsy7HlOB9lJ34zB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2993" y="600908"/>
            <a:ext cx="1550670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 OVERVIEW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1082993" y="990957"/>
            <a:ext cx="10019705" cy="615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Intelligent Energy Monitoring for Smart Homes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1082993" y="2099310"/>
            <a:ext cx="2463284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Objective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082993" y="2604254"/>
            <a:ext cx="6639044" cy="1576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leverages machine learning to analyze and predict smart home energy consumption patterns at the device level. Using the Kaggle Home_C.csv dataset, we develop real-time forecasting capabilities that enable intelligent monitoring and energy optimization.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82993" y="4377690"/>
            <a:ext cx="2463284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Goals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82993" y="4882634"/>
            <a:ext cx="663904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Analyze energy consumption patterns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82993" y="5266849"/>
            <a:ext cx="663904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 accurate predictive models using LSTM networks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82993" y="5651063"/>
            <a:ext cx="663904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Generate device-level insights for optimization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82993" y="6035278"/>
            <a:ext cx="663904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Enable real-time energy forecasting</a:t>
            </a:r>
            <a:endParaRPr lang="en-US" sz="15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431" y="2123956"/>
            <a:ext cx="5344478" cy="53444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2AAE3E-C515-BE26-5ABB-8B5178852404}"/>
              </a:ext>
            </a:extLst>
          </p:cNvPr>
          <p:cNvSpPr/>
          <p:nvPr/>
        </p:nvSpPr>
        <p:spPr>
          <a:xfrm>
            <a:off x="12823902" y="7683190"/>
            <a:ext cx="1683835" cy="494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8165" y="385167"/>
            <a:ext cx="1024533" cy="157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18165" y="628888"/>
            <a:ext cx="3080623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Technologies Used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29316" y="1220429"/>
            <a:ext cx="7794069" cy="1011198"/>
          </a:xfrm>
          <a:prstGeom prst="roundRect">
            <a:avLst>
              <a:gd name="adj" fmla="val 5118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433405" y="1213842"/>
            <a:ext cx="492800" cy="980718"/>
          </a:xfrm>
          <a:prstGeom prst="roundRect">
            <a:avLst>
              <a:gd name="adj" fmla="val 6791"/>
            </a:avLst>
          </a:prstGeom>
          <a:solidFill>
            <a:srgbClr val="DFECE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3543" y="1611749"/>
            <a:ext cx="184785" cy="18478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9316" y="1336953"/>
            <a:ext cx="1540312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Deep Learning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049316" y="1603296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TensorFlow / Keras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049316" y="1874282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LSTM model development and training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418165" y="2332911"/>
            <a:ext cx="7794069" cy="1011198"/>
          </a:xfrm>
          <a:prstGeom prst="roundRect">
            <a:avLst>
              <a:gd name="adj" fmla="val 5118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3433405" y="2348151"/>
            <a:ext cx="492800" cy="980718"/>
          </a:xfrm>
          <a:prstGeom prst="roundRect">
            <a:avLst>
              <a:gd name="adj" fmla="val 6791"/>
            </a:avLst>
          </a:prstGeom>
          <a:solidFill>
            <a:srgbClr val="DFECE9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3543" y="2746058"/>
            <a:ext cx="184785" cy="18478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049316" y="2471261"/>
            <a:ext cx="1540312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 API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049316" y="2737604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Flask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049316" y="3008590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REST API and ML model integration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3418165" y="3467219"/>
            <a:ext cx="7794069" cy="1011198"/>
          </a:xfrm>
          <a:prstGeom prst="roundRect">
            <a:avLst>
              <a:gd name="adj" fmla="val 5118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3433405" y="3482459"/>
            <a:ext cx="492800" cy="980718"/>
          </a:xfrm>
          <a:prstGeom prst="roundRect">
            <a:avLst>
              <a:gd name="adj" fmla="val 6791"/>
            </a:avLst>
          </a:prstGeom>
          <a:solidFill>
            <a:srgbClr val="DFECE9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3543" y="3880366"/>
            <a:ext cx="184785" cy="18478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4049316" y="3605570"/>
            <a:ext cx="1540312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4049316" y="3871913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HTML / CSS / JavaScript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4049316" y="4142899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Interactive web dashboard interface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3418165" y="4601528"/>
            <a:ext cx="7794069" cy="1011198"/>
          </a:xfrm>
          <a:prstGeom prst="roundRect">
            <a:avLst>
              <a:gd name="adj" fmla="val 5118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3433405" y="4616768"/>
            <a:ext cx="492800" cy="980718"/>
          </a:xfrm>
          <a:prstGeom prst="roundRect">
            <a:avLst>
              <a:gd name="adj" fmla="val 6791"/>
            </a:avLst>
          </a:prstGeom>
          <a:solidFill>
            <a:srgbClr val="DFECE9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83543" y="5014674"/>
            <a:ext cx="184785" cy="18478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4049316" y="4739878"/>
            <a:ext cx="1540312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Processing</a:t>
            </a:r>
            <a:endParaRPr lang="en-US" sz="1600" dirty="0"/>
          </a:p>
        </p:txBody>
      </p:sp>
      <p:sp>
        <p:nvSpPr>
          <p:cNvPr id="26" name="Text 20"/>
          <p:cNvSpPr/>
          <p:nvPr/>
        </p:nvSpPr>
        <p:spPr>
          <a:xfrm>
            <a:off x="4049316" y="5006221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Pandas &amp; NumPy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4049316" y="5277207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manipulation and preprocessing</a:t>
            </a: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>
            <a:off x="3418165" y="5735836"/>
            <a:ext cx="7794069" cy="1011198"/>
          </a:xfrm>
          <a:prstGeom prst="roundRect">
            <a:avLst>
              <a:gd name="adj" fmla="val 5118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29" name="Shape 23"/>
          <p:cNvSpPr/>
          <p:nvPr/>
        </p:nvSpPr>
        <p:spPr>
          <a:xfrm>
            <a:off x="3433405" y="5751076"/>
            <a:ext cx="492800" cy="980718"/>
          </a:xfrm>
          <a:prstGeom prst="roundRect">
            <a:avLst>
              <a:gd name="adj" fmla="val 6791"/>
            </a:avLst>
          </a:prstGeom>
          <a:solidFill>
            <a:srgbClr val="DFECE9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83543" y="6148983"/>
            <a:ext cx="184785" cy="18478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4049316" y="5874187"/>
            <a:ext cx="1540312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4049316" y="6140529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Matplotlib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4049316" y="6411516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and model visualization</a:t>
            </a:r>
            <a:endParaRPr lang="en-US" sz="1600" dirty="0"/>
          </a:p>
        </p:txBody>
      </p:sp>
      <p:sp>
        <p:nvSpPr>
          <p:cNvPr id="34" name="Shape 27"/>
          <p:cNvSpPr/>
          <p:nvPr/>
        </p:nvSpPr>
        <p:spPr>
          <a:xfrm>
            <a:off x="3418165" y="6870144"/>
            <a:ext cx="7794069" cy="1011198"/>
          </a:xfrm>
          <a:prstGeom prst="roundRect">
            <a:avLst>
              <a:gd name="adj" fmla="val 5118"/>
            </a:avLst>
          </a:prstGeom>
          <a:solidFill>
            <a:srgbClr val="FFFFFF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35" name="Shape 28"/>
          <p:cNvSpPr/>
          <p:nvPr/>
        </p:nvSpPr>
        <p:spPr>
          <a:xfrm>
            <a:off x="3433405" y="6885384"/>
            <a:ext cx="492800" cy="980718"/>
          </a:xfrm>
          <a:prstGeom prst="roundRect">
            <a:avLst>
              <a:gd name="adj" fmla="val 6791"/>
            </a:avLst>
          </a:prstGeom>
          <a:solidFill>
            <a:srgbClr val="DFECE9"/>
          </a:solidFill>
          <a:ln/>
        </p:spPr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83543" y="7283291"/>
            <a:ext cx="184785" cy="184785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4049316" y="7008495"/>
            <a:ext cx="1540312" cy="19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ML Utilities</a:t>
            </a:r>
            <a:endParaRPr lang="en-US" sz="1600" dirty="0"/>
          </a:p>
        </p:txBody>
      </p:sp>
      <p:sp>
        <p:nvSpPr>
          <p:cNvPr id="38" name="Text 30"/>
          <p:cNvSpPr/>
          <p:nvPr/>
        </p:nvSpPr>
        <p:spPr>
          <a:xfrm>
            <a:off x="4049316" y="7274838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Scikit-learn</a:t>
            </a:r>
            <a:endParaRPr lang="en-US" sz="1600" dirty="0"/>
          </a:p>
        </p:txBody>
      </p:sp>
      <p:sp>
        <p:nvSpPr>
          <p:cNvPr id="39" name="Text 31"/>
          <p:cNvSpPr/>
          <p:nvPr/>
        </p:nvSpPr>
        <p:spPr>
          <a:xfrm>
            <a:off x="4049316" y="7545824"/>
            <a:ext cx="702456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Preprocessing and evaluation tools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640298-2F57-806C-6F5B-1AC479783DDE}"/>
              </a:ext>
            </a:extLst>
          </p:cNvPr>
          <p:cNvSpPr/>
          <p:nvPr/>
        </p:nvSpPr>
        <p:spPr>
          <a:xfrm>
            <a:off x="12823902" y="7683190"/>
            <a:ext cx="1683835" cy="494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0767"/>
            <a:ext cx="17628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ENGINEERING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793790" y="1819751"/>
            <a:ext cx="12568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Preprocessing &amp; Feature Engineering Pipeline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223736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8846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Handled missing values, timestamp gaps, and statistical outliers to ensure data quality and consistency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223736"/>
            <a:ext cx="6408063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Temporal Conversion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388846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Converted timestamps to datetime format and resampled data to hourly and daily intervals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366147"/>
            <a:ext cx="6407944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54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03087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temporal features (hour, day, week, month), lag features (1, 24, 48 hours), and rolling averages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366147"/>
            <a:ext cx="6408063" cy="3048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554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Sequence Preparation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603087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Transformed time-series data into supervised learning sequences for LSTM training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904CB2-291E-7B26-667A-7A174FD71627}"/>
              </a:ext>
            </a:extLst>
          </p:cNvPr>
          <p:cNvSpPr/>
          <p:nvPr/>
        </p:nvSpPr>
        <p:spPr>
          <a:xfrm>
            <a:off x="12823902" y="7683190"/>
            <a:ext cx="1683835" cy="494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37454" y="557093"/>
            <a:ext cx="1670328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ARCHITECTURE</a:t>
            </a:r>
            <a:endParaRPr lang="en-US" sz="1150" dirty="0"/>
          </a:p>
        </p:txBody>
      </p:sp>
      <p:sp>
        <p:nvSpPr>
          <p:cNvPr id="3" name="Text 1"/>
          <p:cNvSpPr/>
          <p:nvPr/>
        </p:nvSpPr>
        <p:spPr>
          <a:xfrm>
            <a:off x="1537454" y="918686"/>
            <a:ext cx="4567357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LSTM Model Design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1537454" y="1946196"/>
            <a:ext cx="241327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Sequence Configuration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537454" y="2414230"/>
            <a:ext cx="5554742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model uses a 48-hour lookback window to capture temporal dependencies in energy consumption patterns. Each sequence contains past energy readings that inform the prediction of the next hour's consumption.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37454" y="3765590"/>
            <a:ext cx="2283619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Network Architecture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537454" y="4233624"/>
            <a:ext cx="5554742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Input Layer: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48 timesteps of energy data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37454" y="4589740"/>
            <a:ext cx="5554742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LSTM Layer 1: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64 units with return sequences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537454" y="4945856"/>
            <a:ext cx="5554742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LSTM Layer 2: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32 units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37454" y="5301972"/>
            <a:ext cx="5554742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Dense Output: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Single value (next-hour prediction)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611" y="1204138"/>
            <a:ext cx="5554742" cy="5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0D27CA-0ED9-219E-3E94-05C73641FD23}"/>
              </a:ext>
            </a:extLst>
          </p:cNvPr>
          <p:cNvSpPr/>
          <p:nvPr/>
        </p:nvSpPr>
        <p:spPr>
          <a:xfrm>
            <a:off x="12823902" y="7683190"/>
            <a:ext cx="1683835" cy="494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13" y="987862"/>
            <a:ext cx="140398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PROCESS</a:t>
            </a:r>
            <a:endParaRPr lang="en-US" sz="1100" dirty="0"/>
          </a:p>
        </p:txBody>
      </p:sp>
      <p:sp>
        <p:nvSpPr>
          <p:cNvPr id="4" name="Text 1"/>
          <p:cNvSpPr/>
          <p:nvPr/>
        </p:nvSpPr>
        <p:spPr>
          <a:xfrm>
            <a:off x="638413" y="1348859"/>
            <a:ext cx="6075164" cy="569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Training &amp; Optimization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638413" y="2192417"/>
            <a:ext cx="7867174" cy="1066205"/>
          </a:xfrm>
          <a:prstGeom prst="roundRect">
            <a:avLst>
              <a:gd name="adj" fmla="val 718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8437" y="2382441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Optimizer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8437" y="2776776"/>
            <a:ext cx="748712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Adam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– Adaptive learning rate optimization for efficient convergence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8413" y="3441025"/>
            <a:ext cx="7867174" cy="1066205"/>
          </a:xfrm>
          <a:prstGeom prst="roundRect">
            <a:avLst>
              <a:gd name="adj" fmla="val 718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8437" y="3631049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Loss Function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828437" y="4025384"/>
            <a:ext cx="748712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Mean Absolute Error (MAE)</a:t>
            </a: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– Robust metric for energy prediction accuracy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8413" y="4733389"/>
            <a:ext cx="7867174" cy="1066205"/>
          </a:xfrm>
          <a:prstGeom prst="roundRect">
            <a:avLst>
              <a:gd name="adj" fmla="val 718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28437" y="4901565"/>
            <a:ext cx="228004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Baseline Comparison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828437" y="5347127"/>
            <a:ext cx="748712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Compared LSTM performance against Linear Regression to demonstrate improvement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08114" y="416719"/>
            <a:ext cx="1223248" cy="174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PERFORMANCE</a:t>
            </a:r>
            <a:endParaRPr lang="en-US" sz="850" dirty="0"/>
          </a:p>
        </p:txBody>
      </p:sp>
      <p:sp>
        <p:nvSpPr>
          <p:cNvPr id="3" name="Text 1"/>
          <p:cNvSpPr/>
          <p:nvPr/>
        </p:nvSpPr>
        <p:spPr>
          <a:xfrm>
            <a:off x="3008114" y="686276"/>
            <a:ext cx="3404711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Results &amp; Evaluation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3008114" y="1166336"/>
            <a:ext cx="2881193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Performance Comparison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114" y="1625918"/>
            <a:ext cx="8614053" cy="441519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890260" y="6041112"/>
            <a:ext cx="136088" cy="136088"/>
          </a:xfrm>
          <a:prstGeom prst="roundRect">
            <a:avLst>
              <a:gd name="adj" fmla="val 13438"/>
            </a:avLst>
          </a:prstGeom>
          <a:solidFill>
            <a:srgbClr val="1D302C"/>
          </a:solidFill>
          <a:ln/>
        </p:spPr>
      </p:sp>
      <p:sp>
        <p:nvSpPr>
          <p:cNvPr id="7" name="Text 4"/>
          <p:cNvSpPr/>
          <p:nvPr/>
        </p:nvSpPr>
        <p:spPr>
          <a:xfrm>
            <a:off x="6087308" y="6041112"/>
            <a:ext cx="1151573" cy="136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Linear Regression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7391281" y="6041112"/>
            <a:ext cx="136088" cy="136088"/>
          </a:xfrm>
          <a:prstGeom prst="roundRect">
            <a:avLst>
              <a:gd name="adj" fmla="val 13438"/>
            </a:avLst>
          </a:prstGeom>
          <a:solidFill>
            <a:srgbClr val="3E685E"/>
          </a:solidFill>
          <a:ln/>
        </p:spPr>
      </p:sp>
      <p:sp>
        <p:nvSpPr>
          <p:cNvPr id="9" name="Text 6"/>
          <p:cNvSpPr/>
          <p:nvPr/>
        </p:nvSpPr>
        <p:spPr>
          <a:xfrm>
            <a:off x="7588329" y="6041112"/>
            <a:ext cx="360521" cy="136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LSTM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3008114" y="6602849"/>
            <a:ext cx="2780586" cy="1250752"/>
          </a:xfrm>
          <a:prstGeom prst="roundRect">
            <a:avLst>
              <a:gd name="adj" fmla="val 5849"/>
            </a:avLst>
          </a:prstGeom>
          <a:solidFill>
            <a:srgbClr val="FFFFFF"/>
          </a:solidFill>
          <a:ln w="15240">
            <a:solidFill>
              <a:srgbClr val="437066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2992874" y="6602849"/>
            <a:ext cx="60960" cy="1250752"/>
          </a:xfrm>
          <a:prstGeom prst="roundRect">
            <a:avLst>
              <a:gd name="adj" fmla="val 93833"/>
            </a:avLst>
          </a:prstGeom>
          <a:solidFill>
            <a:srgbClr val="437066"/>
          </a:solidFill>
          <a:ln/>
        </p:spPr>
      </p:sp>
      <p:sp>
        <p:nvSpPr>
          <p:cNvPr id="12" name="Text 9"/>
          <p:cNvSpPr/>
          <p:nvPr/>
        </p:nvSpPr>
        <p:spPr>
          <a:xfrm>
            <a:off x="3205162" y="6754177"/>
            <a:ext cx="1702356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Error Reduction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3205162" y="7048619"/>
            <a:ext cx="2432209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LSTM achieved significantly lower prediction error compared to baseline Linear Regression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5924788" y="6602849"/>
            <a:ext cx="2780586" cy="1250752"/>
          </a:xfrm>
          <a:prstGeom prst="roundRect">
            <a:avLst>
              <a:gd name="adj" fmla="val 5849"/>
            </a:avLst>
          </a:prstGeom>
          <a:solidFill>
            <a:srgbClr val="FFFFFF"/>
          </a:solidFill>
          <a:ln w="15240">
            <a:solidFill>
              <a:srgbClr val="437066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909548" y="6602849"/>
            <a:ext cx="60960" cy="1250752"/>
          </a:xfrm>
          <a:prstGeom prst="roundRect">
            <a:avLst>
              <a:gd name="adj" fmla="val 93833"/>
            </a:avLst>
          </a:prstGeom>
          <a:solidFill>
            <a:srgbClr val="437066"/>
          </a:solidFill>
          <a:ln/>
        </p:spPr>
      </p:sp>
      <p:sp>
        <p:nvSpPr>
          <p:cNvPr id="16" name="Text 13"/>
          <p:cNvSpPr/>
          <p:nvPr/>
        </p:nvSpPr>
        <p:spPr>
          <a:xfrm>
            <a:off x="6121837" y="6754177"/>
            <a:ext cx="192786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Strong Temporal Learning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121837" y="7048619"/>
            <a:ext cx="2432209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demonstrates excellent capability to capture complex time-series patterns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8841462" y="6602849"/>
            <a:ext cx="2780705" cy="1250752"/>
          </a:xfrm>
          <a:prstGeom prst="roundRect">
            <a:avLst>
              <a:gd name="adj" fmla="val 5849"/>
            </a:avLst>
          </a:prstGeom>
          <a:solidFill>
            <a:srgbClr val="FFFFFF"/>
          </a:solidFill>
          <a:ln w="15240">
            <a:solidFill>
              <a:srgbClr val="437066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8826222" y="6602849"/>
            <a:ext cx="60960" cy="1250752"/>
          </a:xfrm>
          <a:prstGeom prst="roundRect">
            <a:avLst>
              <a:gd name="adj" fmla="val 93833"/>
            </a:avLst>
          </a:prstGeom>
          <a:solidFill>
            <a:srgbClr val="437066"/>
          </a:solidFill>
          <a:ln/>
        </p:spPr>
      </p:sp>
      <p:sp>
        <p:nvSpPr>
          <p:cNvPr id="20" name="Text 17"/>
          <p:cNvSpPr/>
          <p:nvPr/>
        </p:nvSpPr>
        <p:spPr>
          <a:xfrm>
            <a:off x="9038511" y="6754177"/>
            <a:ext cx="1702356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Ready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9038511" y="7048619"/>
            <a:ext cx="2432328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Performance metrics validate suitability for energy forecasting applications</a:t>
            </a:r>
            <a:endParaRPr lang="en-US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A01AB-AB5C-4C29-8865-86AEE0555E8F}"/>
              </a:ext>
            </a:extLst>
          </p:cNvPr>
          <p:cNvSpPr/>
          <p:nvPr/>
        </p:nvSpPr>
        <p:spPr>
          <a:xfrm>
            <a:off x="12823902" y="7683190"/>
            <a:ext cx="1683835" cy="494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80225" y="951822"/>
            <a:ext cx="5441796" cy="34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Flask Web Application Features</a:t>
            </a:r>
            <a:endParaRPr lang="en-US" sz="1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6D3E3A-2843-B92B-1AA0-AE4D6EE8494C}"/>
              </a:ext>
            </a:extLst>
          </p:cNvPr>
          <p:cNvGrpSpPr/>
          <p:nvPr/>
        </p:nvGrpSpPr>
        <p:grpSpPr>
          <a:xfrm>
            <a:off x="680225" y="791660"/>
            <a:ext cx="4288789" cy="5352662"/>
            <a:chOff x="680225" y="791660"/>
            <a:chExt cx="4288789" cy="4226389"/>
          </a:xfrm>
        </p:grpSpPr>
        <p:sp>
          <p:nvSpPr>
            <p:cNvPr id="2" name="Text 0"/>
            <p:cNvSpPr/>
            <p:nvPr/>
          </p:nvSpPr>
          <p:spPr>
            <a:xfrm>
              <a:off x="680225" y="791660"/>
              <a:ext cx="1147197" cy="14158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100"/>
                </a:lnSpc>
                <a:buNone/>
              </a:pPr>
              <a:r>
                <a:rPr lang="en-US" sz="2000" dirty="0">
                  <a:solidFill>
                    <a:srgbClr val="437066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WEB APPLICATION</a:t>
              </a:r>
              <a:endParaRPr lang="en-US" sz="20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680225" y="1632663"/>
              <a:ext cx="1976631" cy="1728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200" dirty="0">
                  <a:solidFill>
                    <a:srgbClr val="272D45"/>
                  </a:solidFill>
                  <a:latin typeface="Kanit Light" pitchFamily="34" charset="0"/>
                  <a:ea typeface="Kanit Light" pitchFamily="34" charset="-122"/>
                  <a:cs typeface="Kanit Light" pitchFamily="34" charset="-120"/>
                </a:rPr>
                <a:t>Core Capabilities</a:t>
              </a:r>
              <a:endParaRPr lang="en-US" sz="12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680225" y="1857287"/>
              <a:ext cx="4288789" cy="5310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The Flask-powered web application provides a comprehensive energy management platform with real-time prediction capabilities and interactive analytics.</a:t>
              </a:r>
            </a:p>
            <a:p>
              <a:pPr marL="0" indent="0" algn="l">
                <a:lnSpc>
                  <a:spcPts val="1400"/>
                </a:lnSpc>
                <a:buNone/>
              </a:pPr>
              <a:endParaRPr lang="en-US" sz="1400" dirty="0"/>
            </a:p>
          </p:txBody>
        </p:sp>
        <p:sp>
          <p:nvSpPr>
            <p:cNvPr id="6" name="Shape 4"/>
            <p:cNvSpPr/>
            <p:nvPr/>
          </p:nvSpPr>
          <p:spPr>
            <a:xfrm>
              <a:off x="680225" y="2630231"/>
              <a:ext cx="79026" cy="55285"/>
            </a:xfrm>
            <a:prstGeom prst="roundRect">
              <a:avLst>
                <a:gd name="adj" fmla="val 806719"/>
              </a:avLst>
            </a:prstGeom>
            <a:solidFill>
              <a:srgbClr val="437066"/>
            </a:solidFill>
            <a:ln/>
          </p:spPr>
        </p:sp>
        <p:sp>
          <p:nvSpPr>
            <p:cNvPr id="7" name="Text 5"/>
            <p:cNvSpPr/>
            <p:nvPr/>
          </p:nvSpPr>
          <p:spPr>
            <a:xfrm>
              <a:off x="917301" y="2571461"/>
              <a:ext cx="2177184" cy="1728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200" dirty="0">
                  <a:solidFill>
                    <a:srgbClr val="2C3249"/>
                  </a:solidFill>
                  <a:latin typeface="Kanit Light" pitchFamily="34" charset="0"/>
                  <a:ea typeface="Kanit Light" pitchFamily="34" charset="-122"/>
                  <a:cs typeface="Kanit Light" pitchFamily="34" charset="-120"/>
                </a:rPr>
                <a:t>Real-Time Prediction API</a:t>
              </a:r>
              <a:endParaRPr lang="en-US" sz="12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917301" y="2796085"/>
              <a:ext cx="4051712" cy="1770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RESTful endpoints for instant energy forecasting</a:t>
              </a:r>
              <a:endParaRPr lang="en-US" sz="1400" dirty="0"/>
            </a:p>
          </p:txBody>
        </p:sp>
        <p:sp>
          <p:nvSpPr>
            <p:cNvPr id="9" name="Shape 7"/>
            <p:cNvSpPr/>
            <p:nvPr/>
          </p:nvSpPr>
          <p:spPr>
            <a:xfrm>
              <a:off x="680225" y="3311884"/>
              <a:ext cx="79026" cy="55285"/>
            </a:xfrm>
            <a:prstGeom prst="roundRect">
              <a:avLst>
                <a:gd name="adj" fmla="val 806719"/>
              </a:avLst>
            </a:prstGeom>
            <a:solidFill>
              <a:srgbClr val="437066"/>
            </a:solidFill>
            <a:ln/>
          </p:spPr>
        </p:sp>
        <p:sp>
          <p:nvSpPr>
            <p:cNvPr id="10" name="Text 8"/>
            <p:cNvSpPr/>
            <p:nvPr/>
          </p:nvSpPr>
          <p:spPr>
            <a:xfrm>
              <a:off x="917301" y="3253115"/>
              <a:ext cx="1976631" cy="1728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200" dirty="0">
                  <a:solidFill>
                    <a:srgbClr val="2C3249"/>
                  </a:solidFill>
                  <a:latin typeface="Kanit Light" pitchFamily="34" charset="0"/>
                  <a:ea typeface="Kanit Light" pitchFamily="34" charset="-122"/>
                  <a:cs typeface="Kanit Light" pitchFamily="34" charset="-120"/>
                </a:rPr>
                <a:t>Device-Level Analytics</a:t>
              </a:r>
              <a:endParaRPr lang="en-US" sz="12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917301" y="3477738"/>
              <a:ext cx="4051712" cy="1770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Granular insights for individual appliances</a:t>
              </a:r>
              <a:endParaRPr lang="en-US" sz="1400" dirty="0"/>
            </a:p>
          </p:txBody>
        </p:sp>
        <p:sp>
          <p:nvSpPr>
            <p:cNvPr id="12" name="Shape 10"/>
            <p:cNvSpPr/>
            <p:nvPr/>
          </p:nvSpPr>
          <p:spPr>
            <a:xfrm>
              <a:off x="680225" y="3993537"/>
              <a:ext cx="79026" cy="55285"/>
            </a:xfrm>
            <a:prstGeom prst="roundRect">
              <a:avLst>
                <a:gd name="adj" fmla="val 806719"/>
              </a:avLst>
            </a:prstGeom>
            <a:solidFill>
              <a:srgbClr val="437066"/>
            </a:solidFill>
            <a:ln/>
          </p:spPr>
        </p:sp>
        <p:sp>
          <p:nvSpPr>
            <p:cNvPr id="13" name="Text 11"/>
            <p:cNvSpPr/>
            <p:nvPr/>
          </p:nvSpPr>
          <p:spPr>
            <a:xfrm>
              <a:off x="917301" y="3934768"/>
              <a:ext cx="2536782" cy="1728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200" dirty="0">
                  <a:solidFill>
                    <a:srgbClr val="2C3249"/>
                  </a:solidFill>
                  <a:latin typeface="Kanit Light" pitchFamily="34" charset="0"/>
                  <a:ea typeface="Kanit Light" pitchFamily="34" charset="-122"/>
                  <a:cs typeface="Kanit Light" pitchFamily="34" charset="-120"/>
                </a:rPr>
                <a:t>Multi-Timeframe Dashboards</a:t>
              </a:r>
              <a:endParaRPr lang="en-US" sz="12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917301" y="4159391"/>
              <a:ext cx="4051712" cy="1770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Hourly, daily, weekly, and monthly views</a:t>
              </a:r>
              <a:endParaRPr lang="en-US" sz="1400" dirty="0"/>
            </a:p>
          </p:txBody>
        </p:sp>
        <p:sp>
          <p:nvSpPr>
            <p:cNvPr id="15" name="Shape 13"/>
            <p:cNvSpPr/>
            <p:nvPr/>
          </p:nvSpPr>
          <p:spPr>
            <a:xfrm>
              <a:off x="680225" y="4675191"/>
              <a:ext cx="79026" cy="55285"/>
            </a:xfrm>
            <a:prstGeom prst="roundRect">
              <a:avLst>
                <a:gd name="adj" fmla="val 806719"/>
              </a:avLst>
            </a:prstGeom>
            <a:solidFill>
              <a:srgbClr val="437066"/>
            </a:solidFill>
            <a:ln/>
          </p:spPr>
        </p:sp>
        <p:sp>
          <p:nvSpPr>
            <p:cNvPr id="16" name="Text 14"/>
            <p:cNvSpPr/>
            <p:nvPr/>
          </p:nvSpPr>
          <p:spPr>
            <a:xfrm>
              <a:off x="917301" y="4616422"/>
              <a:ext cx="2197769" cy="1728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200" dirty="0">
                  <a:solidFill>
                    <a:srgbClr val="2C3249"/>
                  </a:solidFill>
                  <a:latin typeface="Kanit Light" pitchFamily="34" charset="0"/>
                  <a:ea typeface="Kanit Light" pitchFamily="34" charset="-122"/>
                  <a:cs typeface="Kanit Light" pitchFamily="34" charset="-120"/>
                </a:rPr>
                <a:t>Smart Recommendations</a:t>
              </a:r>
              <a:endParaRPr lang="en-US" sz="1200" dirty="0"/>
            </a:p>
          </p:txBody>
        </p:sp>
        <p:sp>
          <p:nvSpPr>
            <p:cNvPr id="17" name="Text 15"/>
            <p:cNvSpPr/>
            <p:nvPr/>
          </p:nvSpPr>
          <p:spPr>
            <a:xfrm>
              <a:off x="917301" y="4841045"/>
              <a:ext cx="4051712" cy="1770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2C3249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Smart energy-saving suggestions</a:t>
              </a:r>
              <a:endParaRPr lang="en-US" sz="14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BF70F5-3C7D-6BB0-D1E4-B7A586EC9274}"/>
              </a:ext>
            </a:extLst>
          </p:cNvPr>
          <p:cNvGrpSpPr/>
          <p:nvPr/>
        </p:nvGrpSpPr>
        <p:grpSpPr>
          <a:xfrm>
            <a:off x="5687122" y="454824"/>
            <a:ext cx="8025978" cy="7285621"/>
            <a:chOff x="5687122" y="454824"/>
            <a:chExt cx="8025978" cy="728562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C1B1CC8-F318-CFEB-EA91-9FFFA61D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7122" y="5366534"/>
              <a:ext cx="3974267" cy="2373911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BAD2FA3-5C1B-CD2A-A186-3CC64232E223}"/>
                </a:ext>
              </a:extLst>
            </p:cNvPr>
            <p:cNvGrpSpPr/>
            <p:nvPr/>
          </p:nvGrpSpPr>
          <p:grpSpPr>
            <a:xfrm>
              <a:off x="5687122" y="454824"/>
              <a:ext cx="8025978" cy="7134744"/>
              <a:chOff x="5841320" y="489155"/>
              <a:chExt cx="8025978" cy="713474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4F080FE-27F2-AC11-941C-4B855FEDF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39894"/>
              <a:stretch>
                <a:fillRect/>
              </a:stretch>
            </p:blipFill>
            <p:spPr>
              <a:xfrm>
                <a:off x="5841320" y="489155"/>
                <a:ext cx="3662518" cy="229337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B83EAB2-1A64-44AA-8936-9CE2EECD6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7753" y="489155"/>
                <a:ext cx="3842852" cy="229337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429EC38-ED17-A1B7-FA81-ECDD862DE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1320" y="3305776"/>
                <a:ext cx="3662518" cy="181896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2AB8C23-7265-6839-B9B8-08C4F3D11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17753" y="3330236"/>
                <a:ext cx="3842852" cy="179450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6061767-D0AD-291F-5CDB-67745EE07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9498" y="5366534"/>
                <a:ext cx="3487800" cy="2257365"/>
              </a:xfrm>
              <a:prstGeom prst="rect">
                <a:avLst/>
              </a:prstGeom>
            </p:spPr>
          </p:pic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53D1A0E-377B-0061-9CCE-7EE38EB026E8}"/>
              </a:ext>
            </a:extLst>
          </p:cNvPr>
          <p:cNvSpPr/>
          <p:nvPr/>
        </p:nvSpPr>
        <p:spPr>
          <a:xfrm>
            <a:off x="12823902" y="7683190"/>
            <a:ext cx="1683835" cy="494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1010007"/>
            <a:ext cx="137683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SYSTEM DESIGN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6251853" y="1443038"/>
            <a:ext cx="7421404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System Architecture &amp; Outputs</a:t>
            </a:r>
            <a:endParaRPr lang="en-US" sz="4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853" y="2454593"/>
            <a:ext cx="1093589" cy="16102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64160" y="267331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 Interface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564160" y="3146227"/>
            <a:ext cx="6300788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Dashboards for energy monitoring, forecasting, and optimization recommendations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53" y="4064794"/>
            <a:ext cx="1093589" cy="16102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64160" y="4283512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Storage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7564160" y="4756428"/>
            <a:ext cx="6300788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Trained LSTM model, StandardScaler, and LabelEncoder persisted for inference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853" y="5674995"/>
            <a:ext cx="1093589" cy="16102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64160" y="5893713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Flask Backend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564160" y="6366629"/>
            <a:ext cx="6300788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Loads model, processes API requests, generates predictions and visualizations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6516DC-F684-D934-CCAE-64B6CE1DE34D}"/>
              </a:ext>
            </a:extLst>
          </p:cNvPr>
          <p:cNvSpPr/>
          <p:nvPr/>
        </p:nvSpPr>
        <p:spPr>
          <a:xfrm>
            <a:off x="12823902" y="7683190"/>
            <a:ext cx="1683835" cy="494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578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Kanit Light</vt:lpstr>
      <vt:lpstr>Martel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Nabil</dc:creator>
  <cp:lastModifiedBy>Mohamed Nabil Hussain Z</cp:lastModifiedBy>
  <cp:revision>2</cp:revision>
  <dcterms:created xsi:type="dcterms:W3CDTF">2026-01-19T13:14:12Z</dcterms:created>
  <dcterms:modified xsi:type="dcterms:W3CDTF">2026-01-19T13:50:48Z</dcterms:modified>
</cp:coreProperties>
</file>